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2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2227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7610A0B-6EA6-4227-B18A-F21144A2E39C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2227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69A31E-F73D-4C68-AB65-AC5CF18D16E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5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4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48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Notes/Handouts</a:t>
            </a:r>
          </a:p>
        </p:txBody>
      </p:sp>
      <p:sp>
        <p:nvSpPr>
          <p:cNvPr id="2970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DC5393-8FEE-4B3C-83E5-E8DA7D5B1193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11/14/2017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8448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6C0086-B4C7-48A6-8219-4A947C861CC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06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37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41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759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5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8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6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0F8B4F9-09B2-454D-AAC4-7BD28561F2E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6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1813CD-E836-49A9-BD13-1780777B1F1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14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5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7CDA2E-EEC5-41DF-9DC9-42FB3B02D06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55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33C74-4EB4-4F52-AFE2-75AA6EDB66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6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5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7CDA2E-EEC5-41DF-9DC9-42FB3B02D06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55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33C74-4EB4-4F52-AFE2-75AA6EDB66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13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will transfer the Child/Dependent Care Credit calculated on Form 2441 to 1040 Line 49</a:t>
            </a:r>
          </a:p>
        </p:txBody>
      </p:sp>
      <p:sp>
        <p:nvSpPr>
          <p:cNvPr id="8550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7CDA2E-EEC5-41DF-9DC9-42FB3B02D062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550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9D33C74-4EB4-4F52-AFE2-75AA6EDB66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48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6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Font typeface="Arial" pitchFamily="34" charset="0"/>
              <a:buChar char="•"/>
            </a:pPr>
            <a:r>
              <a:rPr lang="en-US" altLang="en-US" baseline="0" dirty="0">
                <a:cs typeface="Arial" panose="020B0604020202020204" pitchFamily="34" charset="0"/>
              </a:rPr>
              <a:t>  The Child &amp; Dependent care credit is a percentage of expenses claimed.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2637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Notes/Handouts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C0A2B6-4874-494C-927A-D9B62BEC3546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11/14/2017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82637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540E89E-FFB1-4F83-B0EF-0BD49D2E0AE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76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7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7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5DD21B8-624B-4ECE-9889-B986D30AFA7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57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C6F015-9630-4BF1-9D49-9E9466B976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890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57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57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5DD21B8-624B-4ECE-9889-B986D30AFA7B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57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C6F015-9630-4BF1-9D49-9E9466B976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85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2842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56F94B-0B5C-4E6C-AC0D-0A09F1405E2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55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0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3046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D8EC5D4-81FC-4E33-A39C-69DFA53662C0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3047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9E2155-A084-4EE6-A76B-640CEE0E149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82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2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3251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0D11D0C-6A2E-4925-99EF-0307FDF6F52C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3251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D5C0172-AD35-46F6-A54A-320570C6BCA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94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4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345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B5EFFFE-1743-454B-AA27-C47223E03F36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345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9969312-F8A6-4E34-B639-C01ED047334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828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6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366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4C41444-6710-4F92-8BF1-BE452554A654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366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D627716-71B2-4DB1-B620-9545B171CB4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34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0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07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Notes/Handouts</a:t>
            </a:r>
          </a:p>
        </p:txBody>
      </p:sp>
      <p:sp>
        <p:nvSpPr>
          <p:cNvPr id="27653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0A5BB-DD39-4321-948D-2B2089207243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11/14/2017</a:t>
            </a:fld>
            <a:endParaRPr lang="en-US" dirty="0">
              <a:ea typeface="ＭＳ Ｐゴシック" charset="-128"/>
            </a:endParaRPr>
          </a:p>
        </p:txBody>
      </p:sp>
      <p:sp>
        <p:nvSpPr>
          <p:cNvPr id="8407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2F5EBE-27A8-41A8-990D-6652C118E784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86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2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8427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BEE5C0-C909-4ACE-B7A8-8A364ECADABE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84275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34BA0F-2345-4169-BB3D-3238426283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4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r>
              <a:rPr lang="en-US" altLang="en-US" dirty="0"/>
              <a:t>Child &amp; Dependent Care Credit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330033"/>
                </a:solidFill>
              </a:rPr>
              <a:t>Pub 17 Chapters 3 &amp; 32</a:t>
            </a:r>
          </a:p>
          <a:p>
            <a:r>
              <a:rPr lang="en-US" altLang="en-US" dirty="0">
                <a:solidFill>
                  <a:srgbClr val="330033"/>
                </a:solidFill>
              </a:rPr>
              <a:t>Pub 4012 Tab G </a:t>
            </a:r>
          </a:p>
          <a:p>
            <a:r>
              <a:rPr lang="en-US" altLang="en-US" dirty="0">
                <a:solidFill>
                  <a:srgbClr val="330033"/>
                </a:solidFill>
              </a:rPr>
              <a:t>(Federal 1040-Line 49)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986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Employer-Provided Child/Dependent Care Benefits</a:t>
            </a:r>
          </a:p>
        </p:txBody>
      </p:sp>
      <p:sp>
        <p:nvSpPr>
          <p:cNvPr id="8437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3000" dirty="0"/>
              <a:t>Check W-2’s carefully for Dependent Care Benefits (DCB) – amount is shown in Box 10</a:t>
            </a:r>
          </a:p>
          <a:p>
            <a:r>
              <a:rPr lang="en-US" altLang="en-US" sz="3000" dirty="0"/>
              <a:t> If taxpayer received Dependent Care Benefits from employer,  Page 2 of Form 2441 must be completed</a:t>
            </a:r>
          </a:p>
          <a:p>
            <a:r>
              <a:rPr lang="en-US" altLang="en-US" sz="3000" dirty="0"/>
              <a:t> Overall qualified expense limit of $3,000/$6,000 is reduced, dollar for dollar, by any reimbursement excluded from taxpayer’s income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8883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7453" t="5551" r="19339" b="18409"/>
          <a:stretch/>
        </p:blipFill>
        <p:spPr>
          <a:xfrm>
            <a:off x="638175" y="1556535"/>
            <a:ext cx="7909924" cy="4778168"/>
          </a:xfrm>
          <a:prstGeom prst="rect">
            <a:avLst/>
          </a:prstGeom>
        </p:spPr>
      </p:pic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Page 1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175" y="3289465"/>
            <a:ext cx="7864557" cy="32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74137" y="2610084"/>
            <a:ext cx="363003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Total expenses must equal</a:t>
            </a:r>
          </a:p>
          <a:p>
            <a:r>
              <a:rPr lang="en-US" b="1" dirty="0"/>
              <a:t>total amount paid to providers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468662" y="2778826"/>
            <a:ext cx="626275" cy="23750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468662" y="3004457"/>
            <a:ext cx="638149" cy="1900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28950" y="3617387"/>
            <a:ext cx="383951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Step 1 - Enter info about provider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92583" y="5852743"/>
            <a:ext cx="4262705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Step 2 – Enter info about dependents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92583" y="6270171"/>
            <a:ext cx="566052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Step 3 – Enter info about other qualifying persons</a:t>
            </a:r>
          </a:p>
        </p:txBody>
      </p:sp>
    </p:spTree>
    <p:extLst>
      <p:ext uri="{BB962C8B-B14F-4D97-AF65-F5344CB8AC3E}">
        <p14:creationId xmlns:p14="http://schemas.microsoft.com/office/powerpoint/2010/main" val="1000258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1600200"/>
            <a:ext cx="7591552" cy="27796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548249"/>
            <a:ext cx="7252699" cy="1852551"/>
          </a:xfrm>
          <a:prstGeom prst="rect">
            <a:avLst/>
          </a:prstGeom>
        </p:spPr>
      </p:pic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Step 1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08082" y="2964352"/>
            <a:ext cx="1608133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Provider info</a:t>
            </a:r>
          </a:p>
        </p:txBody>
      </p:sp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85800" y="4759642"/>
            <a:ext cx="638149" cy="3800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>
            <a:endCxn id="15" idx="6"/>
          </p:cNvCxnSpPr>
          <p:nvPr/>
        </p:nvCxnSpPr>
        <p:spPr bwMode="auto">
          <a:xfrm flipH="1">
            <a:off x="1323949" y="4949647"/>
            <a:ext cx="1330351" cy="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603500" y="4837152"/>
            <a:ext cx="43942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Amount paid to provider for child care</a:t>
            </a:r>
          </a:p>
        </p:txBody>
      </p:sp>
    </p:spTree>
    <p:extLst>
      <p:ext uri="{BB962C8B-B14F-4D97-AF65-F5344CB8AC3E}">
        <p14:creationId xmlns:p14="http://schemas.microsoft.com/office/powerpoint/2010/main" val="2511129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676400"/>
            <a:ext cx="7721600" cy="4140200"/>
          </a:xfrm>
          <a:prstGeom prst="rect">
            <a:avLst/>
          </a:prstGeom>
        </p:spPr>
      </p:pic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Step 2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417201" y="4287557"/>
            <a:ext cx="638149" cy="3800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7636" y="2084652"/>
            <a:ext cx="452771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TaxSlayer pulls dependents from return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00" y="3858293"/>
            <a:ext cx="47244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Choose dependent(s) who had expenses</a:t>
            </a:r>
          </a:p>
        </p:txBody>
      </p:sp>
    </p:spTree>
    <p:extLst>
      <p:ext uri="{BB962C8B-B14F-4D97-AF65-F5344CB8AC3E}">
        <p14:creationId xmlns:p14="http://schemas.microsoft.com/office/powerpoint/2010/main" val="680799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Step 2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5" name="Oval 4"/>
          <p:cNvSpPr>
            <a:spLocks noChangeArrowheads="1"/>
          </p:cNvSpPr>
          <p:nvPr/>
        </p:nvSpPr>
        <p:spPr bwMode="auto">
          <a:xfrm>
            <a:off x="6417201" y="4287557"/>
            <a:ext cx="638149" cy="380011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4602" y="3250865"/>
            <a:ext cx="452771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TaxSlayer pulls dependents from return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85801" y="1638300"/>
            <a:ext cx="7605712" cy="4203700"/>
          </a:xfrm>
          <a:prstGeom prst="rect">
            <a:avLst/>
          </a:prstGeom>
        </p:spPr>
      </p:pic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651502" y="3631312"/>
            <a:ext cx="685800" cy="32657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endCxn id="13" idx="6"/>
          </p:cNvCxnSpPr>
          <p:nvPr/>
        </p:nvCxnSpPr>
        <p:spPr bwMode="auto">
          <a:xfrm flipH="1">
            <a:off x="1337302" y="3794598"/>
            <a:ext cx="986798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331336" y="3653018"/>
            <a:ext cx="503214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Child care expenses paid for this dependent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3698" y="5675858"/>
            <a:ext cx="8657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NOTE:  It is possible for 1 qualifying person to have 0 expenses and another</a:t>
            </a:r>
          </a:p>
          <a:p>
            <a:r>
              <a:rPr lang="en-US" dirty="0">
                <a:solidFill>
                  <a:srgbClr val="FF0000"/>
                </a:solidFill>
              </a:rPr>
              <a:t> qualifying person to have expenses exceeding $3,000.  The $6,000 limit applies, </a:t>
            </a:r>
          </a:p>
        </p:txBody>
      </p:sp>
    </p:spTree>
    <p:extLst>
      <p:ext uri="{BB962C8B-B14F-4D97-AF65-F5344CB8AC3E}">
        <p14:creationId xmlns:p14="http://schemas.microsoft.com/office/powerpoint/2010/main" val="37272102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011" y="3294529"/>
            <a:ext cx="7906871" cy="30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9757" y="1562583"/>
            <a:ext cx="7841305" cy="158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Step 3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26261" y="3772336"/>
            <a:ext cx="321113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Info about qualified person </a:t>
            </a:r>
          </a:p>
          <a:p>
            <a:r>
              <a:rPr lang="en-US" b="1" dirty="0"/>
              <a:t>not listed in Step 2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09483" y="5891558"/>
            <a:ext cx="410646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Expenses for each qualified person</a:t>
            </a:r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6535272" y="5903259"/>
            <a:ext cx="712694" cy="44375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Arrow Connector 22"/>
          <p:cNvCxnSpPr>
            <a:endCxn id="20" idx="2"/>
          </p:cNvCxnSpPr>
          <p:nvPr/>
        </p:nvCxnSpPr>
        <p:spPr bwMode="auto">
          <a:xfrm>
            <a:off x="6002214" y="6092768"/>
            <a:ext cx="533058" cy="323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20339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Continue to Form 2441 Page 2 after completing Steps 1, 2, 3 on 2441 Page 1</a:t>
            </a:r>
          </a:p>
          <a:p>
            <a:r>
              <a:rPr lang="en-US" dirty="0"/>
              <a:t> Use to enter:</a:t>
            </a:r>
          </a:p>
          <a:p>
            <a:pPr lvl="1"/>
            <a:r>
              <a:rPr lang="en-US" dirty="0"/>
              <a:t>  Additions to income for taxpayer/spouse who was a student or disabled (since both spouses must have earned income).  Amount to add is based on:</a:t>
            </a:r>
          </a:p>
          <a:p>
            <a:pPr lvl="2"/>
            <a:r>
              <a:rPr lang="en-US" dirty="0"/>
              <a:t> how many months he/she was a student (or disabled) and did not work AND number of qualifying children</a:t>
            </a:r>
          </a:p>
          <a:p>
            <a:pPr lvl="2"/>
            <a:r>
              <a:rPr lang="en-US" dirty="0"/>
              <a:t> This additional income is for purposes of figuring Child Care credit only; not added to total income on tax return</a:t>
            </a:r>
          </a:p>
          <a:p>
            <a:pPr lvl="1"/>
            <a:r>
              <a:rPr lang="en-US" dirty="0"/>
              <a:t> Amount of employer-paid dependent care benefits (if not reported on W-2)</a:t>
            </a:r>
          </a:p>
        </p:txBody>
      </p:sp>
      <p:sp>
        <p:nvSpPr>
          <p:cNvPr id="845827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altLang="en-US" sz="3800" dirty="0"/>
              <a:t>TS - Child/Dependent Care Expenses – Page 2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Federal Section \ Deductions \ Enter Myself \ Credits Menu \ Child Care Credit (Form 2441)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8630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8931" t="10568" r="30346" b="2737"/>
          <a:stretch/>
        </p:blipFill>
        <p:spPr>
          <a:xfrm>
            <a:off x="685799" y="1574801"/>
            <a:ext cx="6463329" cy="4449482"/>
          </a:xfrm>
          <a:prstGeom prst="rect">
            <a:avLst/>
          </a:prstGeom>
        </p:spPr>
      </p:pic>
      <p:sp>
        <p:nvSpPr>
          <p:cNvPr id="854019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458200" cy="1143000"/>
          </a:xfrm>
        </p:spPr>
        <p:txBody>
          <a:bodyPr>
            <a:normAutofit/>
          </a:bodyPr>
          <a:lstStyle/>
          <a:p>
            <a:r>
              <a:rPr lang="en-US" altLang="en-US" sz="3400" dirty="0"/>
              <a:t>TS – Child and Dependent Care Expenses - Form 2441, Page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40388" y="2971800"/>
            <a:ext cx="183466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Total expenses</a:t>
            </a: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6535943" y="3442447"/>
            <a:ext cx="457200" cy="29583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 bwMode="auto">
          <a:xfrm flipH="1">
            <a:off x="6763871" y="3156466"/>
            <a:ext cx="376517" cy="25908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104901" y="3751729"/>
            <a:ext cx="426047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Net expenses, after employer-provided benefits on W-2 Box 10</a:t>
            </a:r>
          </a:p>
        </p:txBody>
      </p:sp>
      <p:sp>
        <p:nvSpPr>
          <p:cNvPr id="21" name="Oval 4"/>
          <p:cNvSpPr>
            <a:spLocks noChangeArrowheads="1"/>
          </p:cNvSpPr>
          <p:nvPr/>
        </p:nvSpPr>
        <p:spPr bwMode="auto">
          <a:xfrm>
            <a:off x="6494929" y="3892270"/>
            <a:ext cx="457200" cy="24204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5266541" y="4007224"/>
            <a:ext cx="1201494" cy="380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266542" y="4800601"/>
            <a:ext cx="3624654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TaxSlayer calculates child/ dependent care credit</a:t>
            </a:r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6535943" y="5795683"/>
            <a:ext cx="457200" cy="2823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6781800" y="5436415"/>
            <a:ext cx="367329" cy="35926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278090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8774" t="7491" r="30031" b="4695"/>
          <a:stretch/>
        </p:blipFill>
        <p:spPr>
          <a:xfrm>
            <a:off x="612648" y="1562100"/>
            <a:ext cx="6753352" cy="4838700"/>
          </a:xfrm>
          <a:prstGeom prst="rect">
            <a:avLst/>
          </a:prstGeom>
        </p:spPr>
      </p:pic>
      <p:sp>
        <p:nvSpPr>
          <p:cNvPr id="854019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– Child and Dependent Care Expenses -Form 2441, Page 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85249" y="1909482"/>
            <a:ext cx="227255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Employer-provided benefits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670414" y="2030953"/>
            <a:ext cx="457200" cy="349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10" idx="3"/>
            <a:endCxn id="12" idx="2"/>
          </p:cNvCxnSpPr>
          <p:nvPr/>
        </p:nvCxnSpPr>
        <p:spPr bwMode="auto">
          <a:xfrm flipV="1">
            <a:off x="5257801" y="2205541"/>
            <a:ext cx="1412613" cy="2710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70623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1612899"/>
            <a:ext cx="7502652" cy="4610101"/>
          </a:xfrm>
          <a:prstGeom prst="rect">
            <a:avLst/>
          </a:prstGeom>
        </p:spPr>
      </p:pic>
      <p:sp>
        <p:nvSpPr>
          <p:cNvPr id="854019" name="Title 1"/>
          <p:cNvSpPr>
            <a:spLocks noGrp="1"/>
          </p:cNvSpPr>
          <p:nvPr>
            <p:ph type="title"/>
          </p:nvPr>
        </p:nvSpPr>
        <p:spPr>
          <a:xfrm>
            <a:off x="699247" y="250919"/>
            <a:ext cx="8001000" cy="121481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TS - Child/Dependent Care Credit – </a:t>
            </a:r>
            <a:br>
              <a:rPr lang="en-US" altLang="en-US" dirty="0"/>
            </a:br>
            <a:r>
              <a:rPr lang="en-US" altLang="en-US" dirty="0"/>
              <a:t>Federal 1040 Line 49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943600" y="4325470"/>
            <a:ext cx="685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3976" y="3765177"/>
            <a:ext cx="410452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TaxSlayer transfers from Form 2441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109882" y="4134509"/>
            <a:ext cx="860612" cy="26267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80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Child &amp; Dependent Care Credit – 1040 Line 49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 </a:t>
            </a:r>
            <a:r>
              <a:rPr lang="en-US" altLang="en-US" sz="2800" dirty="0"/>
              <a:t>Can deduct portion of child care expenses if: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sz="2400" dirty="0"/>
              <a:t>Pay for care in order to work or look for work</a:t>
            </a:r>
          </a:p>
          <a:p>
            <a:pPr lvl="1" eaLnBrk="1" hangingPunct="1"/>
            <a:r>
              <a:rPr lang="en-US" altLang="en-US" sz="2400" dirty="0"/>
              <a:t> Have a qualifying person</a:t>
            </a:r>
          </a:p>
          <a:p>
            <a:pPr marL="342900" lvl="2" indent="-342900" eaLnBrk="1" hangingPunct="1">
              <a:buSzPct val="90000"/>
            </a:pPr>
            <a:r>
              <a:rPr lang="en-US" altLang="en-US" sz="3200" dirty="0"/>
              <a:t> </a:t>
            </a:r>
            <a:r>
              <a:rPr lang="en-US" altLang="en-US" sz="2800" dirty="0"/>
              <a:t>Only custodial parent may claim credit, even if non-custodial parent can claim exemption </a:t>
            </a:r>
            <a:r>
              <a:rPr lang="en-US" altLang="en-US" sz="2800" dirty="0">
                <a:cs typeface="Arial" panose="020B0604020202020204" pitchFamily="34" charset="0"/>
              </a:rPr>
              <a:t>under rules for divorced &amp; separated parents</a:t>
            </a:r>
          </a:p>
          <a:p>
            <a:pPr marL="342900" lvl="2" indent="-342900" eaLnBrk="1" hangingPunct="1">
              <a:buSzPct val="90000"/>
            </a:pPr>
            <a:r>
              <a:rPr lang="en-US" altLang="en-US" sz="2800" dirty="0">
                <a:cs typeface="Arial" panose="020B0604020202020204" pitchFamily="34" charset="0"/>
              </a:rPr>
              <a:t>Limit on expenses to claim is $3,000 for 1 qualifying individual or $6,000 for 2 or more</a:t>
            </a:r>
          </a:p>
          <a:p>
            <a:pPr marL="685800" lvl="3" indent="-342900">
              <a:buSzPct val="90000"/>
            </a:pPr>
            <a:r>
              <a:rPr lang="en-US" altLang="en-US" sz="2100" dirty="0">
                <a:cs typeface="Arial" panose="020B0604020202020204" pitchFamily="34" charset="0"/>
              </a:rPr>
              <a:t>It is possible for 1 qualifying person to have 0 expenses and another qualifying person to have expenses &gt; $3,000.  $6,000 limit applies</a:t>
            </a:r>
            <a:endParaRPr lang="en-US" altLang="en-US" sz="2100" dirty="0"/>
          </a:p>
          <a:p>
            <a:pPr eaLnBrk="1" hangingPunct="1"/>
            <a:r>
              <a:rPr lang="en-US" altLang="en-US" dirty="0"/>
              <a:t> </a:t>
            </a:r>
            <a:r>
              <a:rPr lang="en-US" altLang="en-US" sz="2800" dirty="0"/>
              <a:t>Credit can be 20% to 35% of expenses, based on earned income &amp; AGI</a:t>
            </a:r>
          </a:p>
          <a:p>
            <a:pPr eaLnBrk="1" hangingPunct="1"/>
            <a:r>
              <a:rPr lang="en-US" altLang="en-US" sz="2800" dirty="0"/>
              <a:t> Use Form 2441 to calculate credit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282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Child/Dependent Care Credit – </a:t>
            </a:r>
            <a:br>
              <a:rPr lang="en-US" altLang="en-US"/>
            </a:br>
            <a:r>
              <a:rPr lang="en-US" altLang="en-US"/>
              <a:t>Form 2441 – TS Tips</a:t>
            </a:r>
            <a:endParaRPr lang="en-US" altLang="en-US" dirty="0"/>
          </a:p>
        </p:txBody>
      </p:sp>
      <p:sp>
        <p:nvSpPr>
          <p:cNvPr id="856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 Enter in Federal Section \ Deductions \ Enter Myself \ Credits Menu \ Child Care Credit (Form 2441)</a:t>
            </a:r>
          </a:p>
          <a:p>
            <a:r>
              <a:rPr lang="en-US" altLang="en-US"/>
              <a:t> Page 1</a:t>
            </a:r>
          </a:p>
          <a:p>
            <a:pPr lvl="1"/>
            <a:r>
              <a:rPr lang="en-US" altLang="en-US"/>
              <a:t> Step 1 - Enter info on child care provider(s) and amounts paid to each provider </a:t>
            </a:r>
          </a:p>
          <a:p>
            <a:pPr lvl="1"/>
            <a:r>
              <a:rPr lang="en-US" altLang="en-US"/>
              <a:t> Step 2 – Enter expenses for each qualifying child </a:t>
            </a:r>
          </a:p>
          <a:p>
            <a:pPr lvl="2"/>
            <a:r>
              <a:rPr lang="en-US" altLang="en-US"/>
              <a:t> TaxSlayer automatically pulls children’s names from previous entries made in TaxSlayer</a:t>
            </a:r>
          </a:p>
          <a:p>
            <a:pPr lvl="1"/>
            <a:r>
              <a:rPr lang="en-US" altLang="en-US"/>
              <a:t> Step 3 – Enter info and expenses for any other qualifying person not listed on 1040 previously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4808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Child/Dependent Care Credit –  </a:t>
            </a:r>
            <a:br>
              <a:rPr lang="en-US" altLang="en-US" dirty="0"/>
            </a:br>
            <a:r>
              <a:rPr lang="en-US" altLang="en-US" dirty="0"/>
              <a:t>Form 2441 – TS Tips</a:t>
            </a:r>
          </a:p>
        </p:txBody>
      </p:sp>
      <p:sp>
        <p:nvSpPr>
          <p:cNvPr id="856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 Page 2</a:t>
            </a:r>
          </a:p>
          <a:p>
            <a:pPr lvl="1"/>
            <a:r>
              <a:rPr lang="en-US" altLang="en-US"/>
              <a:t> Enter a</a:t>
            </a:r>
            <a:r>
              <a:rPr lang="en-US"/>
              <a:t>dditions to income for taxpayer/spouse who was a student or disabled (follow TaxSlayer instructions to determine amount to add)</a:t>
            </a:r>
          </a:p>
          <a:p>
            <a:pPr lvl="1"/>
            <a:r>
              <a:rPr lang="en-US" altLang="en-US"/>
              <a:t> Enter a</a:t>
            </a:r>
            <a:r>
              <a:rPr lang="en-US"/>
              <a:t>mount of employer-paid dependent care benefits (if not reported on W-2)</a:t>
            </a:r>
          </a:p>
          <a:p>
            <a:r>
              <a:rPr lang="en-US" altLang="en-US"/>
              <a:t> TaxSlayer calculates allowable credit on Form 2441 and transfers to 1040 Line 49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pic>
        <p:nvPicPr>
          <p:cNvPr id="8" name="Picture 7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  <p:sp>
        <p:nvSpPr>
          <p:cNvPr id="9" name="TextBox 8" descr="NJ (cont'd)" title="NJ (cont'd)">
            <a:extLst>
              <a:ext uri="{FF2B5EF4-FFF2-40B4-BE49-F238E27FC236}">
                <a16:creationId xmlns:a16="http://schemas.microsoft.com/office/drawing/2014/main" id="{D5B15DD7-0B63-4EBF-BB2E-D66FB5B22215}"/>
              </a:ext>
            </a:extLst>
          </p:cNvPr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(cont’d)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55755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216025"/>
          </a:xfrm>
        </p:spPr>
        <p:txBody>
          <a:bodyPr/>
          <a:lstStyle/>
          <a:p>
            <a:pPr eaLnBrk="1" hangingPunct="1"/>
            <a:r>
              <a:rPr lang="en-US" altLang="en-US" sz="3400" dirty="0"/>
              <a:t>Requirements for Child &amp; Dependent Care Credit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8273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315200" cy="4876800"/>
          </a:xfrm>
        </p:spPr>
        <p:txBody>
          <a:bodyPr>
            <a:normAutofit/>
          </a:bodyPr>
          <a:lstStyle/>
          <a:p>
            <a:pPr marL="495300" indent="-495300" eaLnBrk="1" hangingPunct="1">
              <a:lnSpc>
                <a:spcPct val="130000"/>
              </a:lnSpc>
            </a:pPr>
            <a:r>
              <a:rPr lang="en-US" altLang="en-US" sz="3000" dirty="0"/>
              <a:t>Taxpayer must pass 5 tests to claim: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/>
              <a:t> Qualifying Person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/>
              <a:t> Earned Income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/>
              <a:t> Work-Related Expense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/>
              <a:t> Joint Return Test</a:t>
            </a:r>
          </a:p>
          <a:p>
            <a:pPr marL="914400" lvl="1" indent="-457200" eaLnBrk="1" hangingPunct="1">
              <a:lnSpc>
                <a:spcPct val="130000"/>
              </a:lnSpc>
              <a:buFont typeface="Calibri" panose="020F0502020204030204" pitchFamily="34" charset="0"/>
              <a:buAutoNum type="arabicPeriod"/>
            </a:pPr>
            <a:r>
              <a:rPr lang="en-US" altLang="en-US" sz="2800" dirty="0"/>
              <a:t> Provider Identification Test</a:t>
            </a:r>
          </a:p>
          <a:p>
            <a:pPr marL="495300" indent="-495300" eaLnBrk="1" hangingPunct="1">
              <a:lnSpc>
                <a:spcPct val="130000"/>
              </a:lnSpc>
            </a:pPr>
            <a:r>
              <a:rPr lang="en-US" altLang="en-US" sz="3000" dirty="0"/>
              <a:t>Use Decision Tree, Pub 4012 Page G-6</a:t>
            </a:r>
          </a:p>
        </p:txBody>
      </p:sp>
      <p:sp>
        <p:nvSpPr>
          <p:cNvPr id="6" name="TextBox 5" descr="NJ Pub Ref" title="NJ Pub Ref"/>
          <p:cNvSpPr txBox="1"/>
          <p:nvPr/>
        </p:nvSpPr>
        <p:spPr>
          <a:xfrm>
            <a:off x="7105729" y="58579"/>
            <a:ext cx="1663404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fr-FR" sz="1600" dirty="0"/>
              <a:t>Pub 4012 Tab G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558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 &amp; Dependent Care Credit:</a:t>
            </a:r>
            <a:br>
              <a:rPr lang="en-US" altLang="en-US" dirty="0"/>
            </a:br>
            <a:r>
              <a:rPr lang="en-US" altLang="en-US" dirty="0"/>
              <a:t>Qualifying Person Test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3000" dirty="0"/>
              <a:t> Child who was </a:t>
            </a:r>
            <a:r>
              <a:rPr lang="en-US" altLang="en-US" sz="3000" u="sng" dirty="0"/>
              <a:t>under</a:t>
            </a:r>
            <a:r>
              <a:rPr lang="en-US" altLang="en-US" sz="3000" dirty="0"/>
              <a:t> age 13 when expenses were incurred and who can be claimed as dependent</a:t>
            </a:r>
          </a:p>
          <a:p>
            <a:pPr>
              <a:lnSpc>
                <a:spcPct val="80000"/>
              </a:lnSpc>
            </a:pPr>
            <a:r>
              <a:rPr lang="en-US" altLang="en-US" sz="3000" dirty="0"/>
              <a:t> Your disabled spouse incapable of self-care</a:t>
            </a:r>
          </a:p>
          <a:p>
            <a:pPr>
              <a:lnSpc>
                <a:spcPct val="80000"/>
              </a:lnSpc>
            </a:pPr>
            <a:r>
              <a:rPr lang="en-US" altLang="en-US" sz="3000" dirty="0"/>
              <a:t> Any other person incapable of self-care and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sz="2600" dirty="0"/>
              <a:t>Can be claimed as your dependent    </a:t>
            </a:r>
            <a:r>
              <a:rPr lang="en-US" altLang="en-US" sz="2600" b="1" dirty="0"/>
              <a:t>OR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/>
              <a:t> Would have qualified as your dependent except: 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/>
              <a:t> his income exceeded $4,050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/>
              <a:t> he filed a joint return</a:t>
            </a:r>
          </a:p>
          <a:p>
            <a:pPr lvl="2">
              <a:lnSpc>
                <a:spcPct val="80000"/>
              </a:lnSpc>
            </a:pPr>
            <a:r>
              <a:rPr lang="en-US" altLang="en-US" sz="2600" dirty="0"/>
              <a:t> taxpayer/spouse could be claimed as dependent on another return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1304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57200" algn="l"/>
              </a:tabLst>
            </a:pPr>
            <a:r>
              <a:rPr lang="en-US" altLang="en-US" dirty="0"/>
              <a:t>Child &amp; Dependent Care Credit: Qualifying Person Test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sz="3000" dirty="0"/>
              <a:t>Qualifying person must live with taxpayer more than half the year </a:t>
            </a:r>
          </a:p>
          <a:p>
            <a:pPr>
              <a:lnSpc>
                <a:spcPct val="80000"/>
              </a:lnSpc>
            </a:pPr>
            <a:r>
              <a:rPr lang="en-US" altLang="en-US" sz="3000" dirty="0"/>
              <a:t> Taxpayer does not have to pay over half the cost of keeping up a home for the qualifying person</a:t>
            </a:r>
          </a:p>
          <a:p>
            <a:pPr>
              <a:lnSpc>
                <a:spcPct val="80000"/>
              </a:lnSpc>
            </a:pPr>
            <a:r>
              <a:rPr lang="en-US" altLang="en-US" sz="3000" dirty="0"/>
              <a:t> If Dependent Care Benefits are listed on W-2 Box 10, must complete Form 2441.  Otherwise, benefits count as taxable wages </a:t>
            </a:r>
          </a:p>
        </p:txBody>
      </p:sp>
      <p:sp>
        <p:nvSpPr>
          <p:cNvPr id="5" name="TextBox 4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87463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Child/Dependent Care Credit: </a:t>
            </a:r>
            <a:br>
              <a:rPr lang="en-US" altLang="en-US" dirty="0"/>
            </a:br>
            <a:r>
              <a:rPr lang="en-US" altLang="en-US" dirty="0"/>
              <a:t>Earned Income Test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3000" dirty="0"/>
              <a:t>Taxpayer (&amp; spouse) must have earned income – wages, tips, &amp;/or net self-employment</a:t>
            </a:r>
          </a:p>
          <a:p>
            <a:r>
              <a:rPr lang="en-US" altLang="en-US" sz="3000" dirty="0"/>
              <a:t> Exceptions for disabled or full-time students who are unable to work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Complete the Addition to Income worksheet for non-working spouse</a:t>
            </a:r>
          </a:p>
          <a:p>
            <a:pPr lvl="1"/>
            <a:r>
              <a:rPr lang="en-US" altLang="en-US" sz="2600" dirty="0"/>
              <a:t> Addition to income is only used to calculate this credit; is not actually added to income on 1040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801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Child/Dependent Care Credit: </a:t>
            </a:r>
            <a:br>
              <a:rPr lang="en-US" altLang="en-US" dirty="0"/>
            </a:br>
            <a:r>
              <a:rPr lang="en-US" altLang="en-US" dirty="0"/>
              <a:t>Work-Related Expense Test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49392" cy="4724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 </a:t>
            </a:r>
            <a:r>
              <a:rPr lang="en-US" altLang="en-US" sz="3000" dirty="0"/>
              <a:t>To qualify for credit, expenses must: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Allow taxpayer (&amp; spouse) to work or look for work</a:t>
            </a:r>
          </a:p>
          <a:p>
            <a:pPr lvl="1"/>
            <a:r>
              <a:rPr lang="en-US" altLang="en-US" sz="2600" dirty="0"/>
              <a:t> Be for a qualifying person’s care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Not work-related expenses</a:t>
            </a:r>
          </a:p>
          <a:p>
            <a:r>
              <a:rPr lang="en-US" altLang="en-US" sz="3000" dirty="0"/>
              <a:t> Expenses cannot be: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Expenses for food, clothing or entertainment</a:t>
            </a:r>
          </a:p>
          <a:p>
            <a:pPr lvl="1"/>
            <a:r>
              <a:rPr lang="en-US" altLang="en-US" sz="2600" dirty="0"/>
              <a:t> Education expenses to attend kindergarten or higher grade</a:t>
            </a:r>
          </a:p>
          <a:p>
            <a:pPr lvl="1"/>
            <a:r>
              <a:rPr lang="en-US" altLang="en-US" sz="2600" dirty="0"/>
              <a:t> Cost of sending child to an overnight camp</a:t>
            </a:r>
          </a:p>
          <a:p>
            <a:pPr lvl="2"/>
            <a:r>
              <a:rPr lang="en-US" altLang="en-US" sz="2600" dirty="0"/>
              <a:t> Cost of day camp may count</a:t>
            </a:r>
          </a:p>
          <a:p>
            <a:pPr lvl="1"/>
            <a:r>
              <a:rPr lang="en-US" altLang="en-US" sz="2600" dirty="0"/>
              <a:t> Cost of transporting a qualifying person from taxpayer’s home to care location &amp; back</a:t>
            </a:r>
          </a:p>
          <a:p>
            <a:pPr lvl="1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2356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Child/Dependent Care Credit: </a:t>
            </a:r>
            <a:br>
              <a:rPr lang="en-US" altLang="en-US" sz="4000" dirty="0"/>
            </a:br>
            <a:r>
              <a:rPr lang="en-US" altLang="en-US" sz="4000" dirty="0"/>
              <a:t>Joint Return Test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000" dirty="0"/>
              <a:t> Generally, married couples who wish to take the child &amp; dependent care credit must file a joint return</a:t>
            </a:r>
          </a:p>
          <a:p>
            <a:pPr eaLnBrk="1" hangingPunct="1">
              <a:defRPr/>
            </a:pPr>
            <a:r>
              <a:rPr lang="en-US" sz="3000" dirty="0"/>
              <a:t> However, an allowable exception are taxpayers who  are considered unmarried if they file a separate return and</a:t>
            </a:r>
            <a:r>
              <a:rPr lang="en-US" sz="2800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sz="2400" dirty="0"/>
              <a:t>are legally separated on the last day of tax year (Single)            </a:t>
            </a:r>
            <a:r>
              <a:rPr lang="en-US" sz="2400" b="1" dirty="0"/>
              <a:t>OR</a:t>
            </a:r>
          </a:p>
          <a:p>
            <a:pPr lvl="1" eaLnBrk="1" hangingPunct="1">
              <a:defRPr/>
            </a:pPr>
            <a:r>
              <a:rPr lang="en-US" sz="2400" dirty="0"/>
              <a:t> lived apart from their spouse for the last 6 months of the year &amp; paid more than half the cost of providing a home which was also the main home of the qualifying person for more than half the year (HOH)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5704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Child/Dependent Care Credit</a:t>
            </a:r>
            <a:br>
              <a:rPr lang="en-US" altLang="en-US" dirty="0"/>
            </a:br>
            <a:r>
              <a:rPr lang="en-US" altLang="en-US" dirty="0"/>
              <a:t>Provider Identification Test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</a:t>
            </a:r>
            <a:r>
              <a:rPr lang="en-US" altLang="en-US" sz="3000" dirty="0"/>
              <a:t>Must have Provider Identification info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Form W-10 “Dependent Care Provider ID &amp; Certification”</a:t>
            </a:r>
          </a:p>
          <a:p>
            <a:pPr lvl="1"/>
            <a:r>
              <a:rPr lang="en-US" altLang="en-US" sz="2600" dirty="0"/>
              <a:t> Social Security card </a:t>
            </a:r>
          </a:p>
          <a:p>
            <a:pPr lvl="1"/>
            <a:r>
              <a:rPr lang="en-US" altLang="en-US" sz="2600" dirty="0"/>
              <a:t> If provider is household employee, need copy of provider’s W-4 </a:t>
            </a:r>
          </a:p>
          <a:p>
            <a:pPr lvl="1"/>
            <a:r>
              <a:rPr lang="en-US" altLang="en-US" sz="2600" dirty="0"/>
              <a:t> Must show due diligence if no ID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Payments to your own children under age 19 do not qualify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1233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2</TotalTime>
  <Words>1431</Words>
  <Application>Microsoft Office PowerPoint</Application>
  <PresentationFormat>On-screen Show (4:3)</PresentationFormat>
  <Paragraphs>226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Verdana</vt:lpstr>
      <vt:lpstr>Wingdings</vt:lpstr>
      <vt:lpstr>NJ Template 06</vt:lpstr>
      <vt:lpstr> Child &amp; Dependent Care Credit </vt:lpstr>
      <vt:lpstr>Child &amp; Dependent Care Credit – 1040 Line 49</vt:lpstr>
      <vt:lpstr>Requirements for Child &amp; Dependent Care Credit</vt:lpstr>
      <vt:lpstr>Child &amp; Dependent Care Credit: Qualifying Person Test</vt:lpstr>
      <vt:lpstr>Child &amp; Dependent Care Credit: Qualifying Person Test</vt:lpstr>
      <vt:lpstr>Child/Dependent Care Credit:  Earned Income Test</vt:lpstr>
      <vt:lpstr>Child/Dependent Care Credit:  Work-Related Expense Test</vt:lpstr>
      <vt:lpstr>Child/Dependent Care Credit:  Joint Return Test</vt:lpstr>
      <vt:lpstr>Child/Dependent Care Credit Provider Identification Test</vt:lpstr>
      <vt:lpstr>Employer-Provided Child/Dependent Care Benefits</vt:lpstr>
      <vt:lpstr>TS - Child/Dependent Care Expenses – Page 1 Federal Section \ Deductions \ Enter Myself \ Credits Menu \ Child Care Credit (Form 2441)</vt:lpstr>
      <vt:lpstr>TS - Child/Dependent Care Expenses – Step 1 Federal Section \ Deductions \ Enter Myself \ Credits Menu \ Child Care Credit (Form 2441)</vt:lpstr>
      <vt:lpstr>TS - Child/Dependent Care Expenses – Step 2 Federal Section \ Deductions \ Enter Myself \ Credits Menu \ Child Care Credit (Form 2441)</vt:lpstr>
      <vt:lpstr>TS - Child/Dependent Care Expenses – Step 2 Federal Section \ Deductions \ Enter Myself \ Credits Menu \ Child Care Credit (Form 2441)</vt:lpstr>
      <vt:lpstr>TS - Child/Dependent Care Expenses – Step 3 Federal Section \ Deductions \ Enter Myself \ Credits Menu \ Child Care Credit (Form 2441)</vt:lpstr>
      <vt:lpstr>TS - Child/Dependent Care Expenses – Page 2 Federal Section \ Deductions \ Enter Myself \ Credits Menu \ Child Care Credit (Form 2441)</vt:lpstr>
      <vt:lpstr>TS – Child and Dependent Care Expenses - Form 2441, Page 1</vt:lpstr>
      <vt:lpstr>TS – Child and Dependent Care Expenses -Form 2441, Page 2</vt:lpstr>
      <vt:lpstr>TS - Child/Dependent Care Credit –  Federal 1040 Line 49</vt:lpstr>
      <vt:lpstr>Child/Dependent Care Credit –  Form 2441 – TS Tips</vt:lpstr>
      <vt:lpstr>Child/Dependent Care Credit –   Form 2441 – TS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2017-11-15T04:22:08Z</dcterms:modified>
</cp:coreProperties>
</file>